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5" r:id="rId10"/>
    <p:sldId id="264" r:id="rId11"/>
    <p:sldId id="265" r:id="rId12"/>
    <p:sldId id="266" r:id="rId13"/>
    <p:sldId id="279" r:id="rId14"/>
    <p:sldId id="286" r:id="rId15"/>
    <p:sldId id="280" r:id="rId16"/>
    <p:sldId id="287" r:id="rId17"/>
    <p:sldId id="267" r:id="rId18"/>
    <p:sldId id="282" r:id="rId19"/>
    <p:sldId id="283" r:id="rId20"/>
    <p:sldId id="288" r:id="rId21"/>
    <p:sldId id="270" r:id="rId22"/>
    <p:sldId id="289" r:id="rId23"/>
    <p:sldId id="271" r:id="rId24"/>
    <p:sldId id="272" r:id="rId25"/>
    <p:sldId id="273" r:id="rId26"/>
    <p:sldId id="274" r:id="rId27"/>
    <p:sldId id="275" r:id="rId28"/>
    <p:sldId id="276" r:id="rId29"/>
    <p:sldId id="290" r:id="rId30"/>
    <p:sldId id="284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24" autoAdjust="0"/>
  </p:normalViewPr>
  <p:slideViewPr>
    <p:cSldViewPr>
      <p:cViewPr varScale="1">
        <p:scale>
          <a:sx n="81" d="100"/>
          <a:sy n="81" d="100"/>
        </p:scale>
        <p:origin x="-1421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27.wav>
</file>

<file path=ppt/media/media28.wav>
</file>

<file path=ppt/media/media29.wav>
</file>

<file path=ppt/media/media3.wav>
</file>

<file path=ppt/media/media30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419C4209-191C-4979-8046-2E080AC12868}" type="datetimeFigureOut">
              <a:rPr lang="en-IN" smtClean="0"/>
              <a:t>14-04-2019</a:t>
            </a:fld>
            <a:endParaRPr lang="en-IN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587533D8-AF1B-4609-AA97-600A43A35395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5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5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av"/><Relationship Id="rId1" Type="http://schemas.microsoft.com/office/2007/relationships/media" Target="../media/media20.wav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av"/><Relationship Id="rId1" Type="http://schemas.microsoft.com/office/2007/relationships/media" Target="../media/media22.wav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wav"/><Relationship Id="rId1" Type="http://schemas.microsoft.com/office/2007/relationships/media" Target="../media/media23.wav"/><Relationship Id="rId5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wav"/><Relationship Id="rId1" Type="http://schemas.microsoft.com/office/2007/relationships/media" Target="../media/media24.wav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wav"/><Relationship Id="rId1" Type="http://schemas.microsoft.com/office/2007/relationships/media" Target="../media/media25.wav"/><Relationship Id="rId5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wav"/><Relationship Id="rId1" Type="http://schemas.microsoft.com/office/2007/relationships/media" Target="../media/media26.wav"/><Relationship Id="rId5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wav"/><Relationship Id="rId1" Type="http://schemas.microsoft.com/office/2007/relationships/media" Target="../media/media27.wav"/><Relationship Id="rId5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wav"/><Relationship Id="rId1" Type="http://schemas.microsoft.com/office/2007/relationships/media" Target="../media/media28.wav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wav"/><Relationship Id="rId1" Type="http://schemas.microsoft.com/office/2007/relationships/media" Target="../media/media29.wav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0.wav"/><Relationship Id="rId1" Type="http://schemas.microsoft.com/office/2007/relationships/media" Target="../media/media30.wa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384"/>
            <a:ext cx="9144000" cy="53012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1520" y="5517232"/>
            <a:ext cx="5616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err="1" smtClean="0">
                <a:solidFill>
                  <a:schemeClr val="bg1">
                    <a:lumMod val="95000"/>
                  </a:schemeClr>
                </a:solidFill>
              </a:rPr>
              <a:t>NeoAge</a:t>
            </a:r>
            <a:r>
              <a:rPr lang="en-IN" sz="2400" dirty="0" smtClean="0">
                <a:solidFill>
                  <a:schemeClr val="bg1">
                    <a:lumMod val="95000"/>
                  </a:schemeClr>
                </a:solidFill>
              </a:rPr>
              <a:t> Cinema – A step forward</a:t>
            </a:r>
            <a:endParaRPr lang="en-IN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35896" y="6453336"/>
            <a:ext cx="544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A report by </a:t>
            </a:r>
            <a:r>
              <a:rPr lang="en-IN" dirty="0" err="1" smtClean="0"/>
              <a:t>Sujay</a:t>
            </a:r>
            <a:r>
              <a:rPr lang="en-IN" dirty="0" smtClean="0"/>
              <a:t> Sarkar of DeepRoot Analytica</a:t>
            </a:r>
            <a:endParaRPr lang="en-IN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78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13"/>
    </mc:Choice>
    <mc:Fallback>
      <p:transition spd="slow" advTm="9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07293"/>
            <a:ext cx="3826768" cy="4525963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Industry is growing with respect to number of movies released year on year. </a:t>
            </a:r>
            <a:endParaRPr lang="en-IN" sz="1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endParaRPr lang="en-IN" sz="5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118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% increase in the number of movies released in 2016,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compared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to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 2015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I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Industry Trend With Respect To Movie Count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103724"/>
            <a:ext cx="4104456" cy="2901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6409" y="4005064"/>
            <a:ext cx="3816424" cy="2779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098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97"/>
    </mc:Choice>
    <mc:Fallback>
      <p:transition spd="slow" advTm="9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5192" y="1481328"/>
            <a:ext cx="3394720" cy="452596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There is an upward trend in the overall Revenue from </a:t>
            </a: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movies.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Significant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increase in the revenue from movies released in 2016, </a:t>
            </a: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compared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to </a:t>
            </a: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2015.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This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is in correlation with the increase in the number of movies released in </a:t>
            </a: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2016.</a:t>
            </a:r>
            <a:endParaRPr lang="en-I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3200" u="sng" dirty="0">
                <a:latin typeface="Calibri" panose="020F0502020204030204" pitchFamily="34" charset="0"/>
                <a:cs typeface="Calibri" panose="020F0502020204030204" pitchFamily="34" charset="0"/>
              </a:rPr>
              <a:t>Industry </a:t>
            </a:r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Trend With Respect To Total Revenue</a:t>
            </a:r>
            <a:endParaRPr lang="en-IN" sz="32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1340768"/>
            <a:ext cx="5162671" cy="3794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86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87"/>
    </mc:Choice>
    <mc:Fallback>
      <p:transition spd="slow" advTm="13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20" y="1481328"/>
            <a:ext cx="3322712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There is a decreasing trend in the average Revenue.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Competition is increasing and more movies are released per </a:t>
            </a: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year.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Total revenue gets distributed among many movies.</a:t>
            </a:r>
          </a:p>
          <a:p>
            <a:pPr>
              <a:lnSpc>
                <a:spcPct val="150000"/>
              </a:lnSpc>
            </a:pPr>
            <a:endParaRPr lang="en-I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3528" y="274638"/>
            <a:ext cx="8568952" cy="1143000"/>
          </a:xfrm>
        </p:spPr>
        <p:txBody>
          <a:bodyPr>
            <a:normAutofit/>
          </a:bodyPr>
          <a:lstStyle/>
          <a:p>
            <a:r>
              <a:rPr lang="en-IN" sz="3200" u="sng" dirty="0">
                <a:latin typeface="Calibri" panose="020F0502020204030204" pitchFamily="34" charset="0"/>
                <a:cs typeface="Calibri" panose="020F0502020204030204" pitchFamily="34" charset="0"/>
              </a:rPr>
              <a:t>Industry </a:t>
            </a:r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Trend With Respect To Average </a:t>
            </a:r>
            <a:r>
              <a:rPr lang="en-IN" sz="3200" u="sng" dirty="0">
                <a:latin typeface="Calibri" panose="020F0502020204030204" pitchFamily="34" charset="0"/>
                <a:cs typeface="Calibri" panose="020F0502020204030204" pitchFamily="34" charset="0"/>
              </a:rPr>
              <a:t>Revenue</a:t>
            </a:r>
            <a:endParaRPr lang="en-I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017" y="1172650"/>
            <a:ext cx="5222462" cy="3768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38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64"/>
    </mc:Choice>
    <mc:Fallback>
      <p:transition spd="slow" advTm="25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20" y="1412776"/>
            <a:ext cx="3322712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There is a downtrend in the Popularity Rating of movies over the years.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More movies are being produced, however the Genre combination may not be to the likeness of viewers.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I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3528" y="274638"/>
            <a:ext cx="8568952" cy="1143000"/>
          </a:xfrm>
        </p:spPr>
        <p:txBody>
          <a:bodyPr>
            <a:normAutofit/>
          </a:bodyPr>
          <a:lstStyle/>
          <a:p>
            <a:r>
              <a:rPr lang="en-IN" sz="3200" u="sng" dirty="0">
                <a:latin typeface="Calibri" panose="020F0502020204030204" pitchFamily="34" charset="0"/>
                <a:cs typeface="Calibri" panose="020F0502020204030204" pitchFamily="34" charset="0"/>
              </a:rPr>
              <a:t>Industry </a:t>
            </a:r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Trend With Respect To Popularity Rating</a:t>
            </a:r>
            <a:endParaRPr lang="en-I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1231774"/>
            <a:ext cx="5112568" cy="3799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427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85"/>
    </mc:Choice>
    <mc:Fallback>
      <p:transition spd="slow" advTm="12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06FC1454-0557-466A-900C-1AA2844DA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97352"/>
            <a:ext cx="8229600" cy="2739760"/>
          </a:xfrm>
        </p:spPr>
        <p:txBody>
          <a:bodyPr>
            <a:normAutofit/>
          </a:bodyPr>
          <a:lstStyle/>
          <a:p>
            <a:endParaRPr lang="en-US" sz="4000" b="1" i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4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40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Directors’ Influence</a:t>
            </a:r>
            <a:endParaRPr lang="en-US" sz="4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339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90"/>
    </mc:Choice>
    <mc:Fallback>
      <p:transition spd="slow" advTm="7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9512" y="4093494"/>
            <a:ext cx="8856984" cy="1927794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</a:pP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The graphs shows the average Revenue, Rating and </a:t>
            </a:r>
            <a:r>
              <a:rPr lang="en-IN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 of the Top 5 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Directors.</a:t>
            </a:r>
          </a:p>
          <a:p>
            <a:pPr>
              <a:lnSpc>
                <a:spcPct val="17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James Cameron, Christopher Nolan and Barry Jenkins tops the list in specific areas.</a:t>
            </a:r>
          </a:p>
          <a:p>
            <a:pPr>
              <a:lnSpc>
                <a:spcPct val="17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Number of movies produced by each Director varies. </a:t>
            </a:r>
          </a:p>
          <a:p>
            <a:pPr>
              <a:lnSpc>
                <a:spcPct val="17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James Cameron has produced only 1 movie.</a:t>
            </a:r>
          </a:p>
          <a:p>
            <a:pPr>
              <a:lnSpc>
                <a:spcPct val="170000"/>
              </a:lnSpc>
            </a:pP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Top 5 Directors: Average Revenue, Average Rating And Average </a:t>
            </a:r>
            <a:r>
              <a:rPr lang="en-IN" sz="2800" u="sng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endParaRPr lang="en-IN" sz="28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438399"/>
            <a:ext cx="3094682" cy="2515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459331"/>
            <a:ext cx="2992715" cy="2689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1438399"/>
            <a:ext cx="3024336" cy="249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46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43"/>
    </mc:Choice>
    <mc:Fallback>
      <p:transition spd="slow" advTm="24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% Revenue Contribution by Active Directors</a:t>
            </a:r>
            <a:endParaRPr lang="en-I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912" y="1419803"/>
            <a:ext cx="5211433" cy="3881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1"/>
          <p:cNvSpPr>
            <a:spLocks noGrp="1"/>
          </p:cNvSpPr>
          <p:nvPr>
            <p:ph idx="1"/>
          </p:nvPr>
        </p:nvSpPr>
        <p:spPr>
          <a:xfrm>
            <a:off x="323528" y="1268760"/>
            <a:ext cx="3466728" cy="452596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Identified top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Directors: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who have 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directed 5 or more movies in a year.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JJ Abrams tops the list with highest revenue contribution.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Since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the number of movies directed and produced are different, the total percentage revenue may not be a good figure to ascertain a Directors success.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Average Revenue generated by the active Directors is a good measure.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IN" sz="16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318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55"/>
    </mc:Choice>
    <mc:Fallback>
      <p:transition spd="slow" advTm="31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53744" y="1423317"/>
            <a:ext cx="3538736" cy="4525963"/>
          </a:xfrm>
        </p:spPr>
        <p:txBody>
          <a:bodyPr>
            <a:normAutofit/>
          </a:bodyPr>
          <a:lstStyle/>
          <a:p>
            <a:pPr lvl="0"/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The top 5 active Directors by average revenue are JJ Abrams, Christopher Nolan, David Yates, Michael Bay and Zack Snyder.</a:t>
            </a:r>
          </a:p>
          <a:p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J </a:t>
            </a:r>
            <a:r>
              <a:rPr lang="en-IN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J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 Abrams's movies earn more in terms of average 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revenue. 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Closely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followed by Christopher Nolan.</a:t>
            </a:r>
          </a:p>
          <a:p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Top 5 Active Directors By Average Revenue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340768"/>
            <a:ext cx="4793287" cy="3744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86"/>
    </mc:Choice>
    <mc:Fallback>
      <p:transition spd="slow" advTm="12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53744" y="1423317"/>
            <a:ext cx="3538736" cy="4525963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The top 5 active Directors by average rating are Christopher Nolan, Martin Scorsese, David Fincher, Denis Villeneuve and JJ Abrams.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Christopher Nolan is the most popular active director in terms of average rating among 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people.</a:t>
            </a:r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Top 5 Active Directors By Average IMDB Rating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340768"/>
            <a:ext cx="5112568" cy="3672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30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94"/>
    </mc:Choice>
    <mc:Fallback>
      <p:transition spd="slow" advTm="11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53744" y="1423317"/>
            <a:ext cx="3538736" cy="4525963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The top 5 active Directors by average </a:t>
            </a:r>
            <a:r>
              <a:rPr lang="en-IN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IN" sz="1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etascore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are David Fincher, Martin Scorsese, Denis Villeneuve, Danny Boyle and Christopher Nolan.</a:t>
            </a:r>
          </a:p>
          <a:p>
            <a:pPr lvl="0">
              <a:lnSpc>
                <a:spcPct val="150000"/>
              </a:lnSpc>
            </a:pP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Critics 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favour David Fincher in terms of average </a:t>
            </a:r>
            <a:r>
              <a:rPr lang="en-IN" sz="1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Christopher Nolan also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features in the list.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endParaRPr lang="en-IN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Top 5 Active Directors By Average </a:t>
            </a:r>
            <a:r>
              <a:rPr lang="en-IN" sz="3200" u="sng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412776"/>
            <a:ext cx="5066223" cy="403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798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75"/>
    </mc:Choice>
    <mc:Fallback>
      <p:transition spd="slow" advTm="141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525963"/>
          </a:xfrm>
        </p:spPr>
        <p:txBody>
          <a:bodyPr>
            <a:noAutofit/>
          </a:bodyPr>
          <a:lstStyle/>
          <a:p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NeoAge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Cinema, a production company had been running in losses for the past 3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years.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In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2017, the new management of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NeoAge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Cinema decides to produce movies that will earn the best in terms of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Revenue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Popularity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Critical Acclaim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NeoAge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Cinema approaches </a:t>
            </a:r>
            <a:r>
              <a:rPr lang="en-IN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DeepRoot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Analytica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in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the beginning of year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2017.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NeoAge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Cinema aims to produce movies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that earn highest Revenue, Rating and Critical Acclaim.</a:t>
            </a:r>
          </a:p>
          <a:p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NeoAge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Cinema wants to find out the characteristics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of movies that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could earn them highest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Revenue, Rating and Critical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Acclaim.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NeoAge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Cinema also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wants to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know about 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Movie Industry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Growth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Right time  to invest in the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movie Industry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336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20"/>
    </mc:Choice>
    <mc:Fallback>
      <p:transition spd="slow" advTm="34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06FC1454-0557-466A-900C-1AA2844DA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97352"/>
            <a:ext cx="8229600" cy="2739760"/>
          </a:xfrm>
        </p:spPr>
        <p:txBody>
          <a:bodyPr>
            <a:normAutofit/>
          </a:bodyPr>
          <a:lstStyle/>
          <a:p>
            <a:endParaRPr lang="en-US" sz="4000" b="1" i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4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40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Movie Runtime Influence</a:t>
            </a:r>
            <a:endParaRPr lang="en-US" sz="4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834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67"/>
    </mc:Choice>
    <mc:Fallback>
      <p:transition spd="slow" advTm="6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5192" y="1268760"/>
            <a:ext cx="3250704" cy="4525963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As the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Runtime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increases the movies tends to earn higher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Revenue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, higher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Popularity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higher Critical Acclaim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Movies with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Long Runtimes      (&gt;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123 minutes) earn more in terms of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Revenue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Rating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IN" sz="1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Impact Of Runtime On Movies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341338"/>
            <a:ext cx="4292600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978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11"/>
    </mc:Choice>
    <mc:Fallback>
      <p:transition spd="slow" advTm="20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06FC1454-0557-466A-900C-1AA2844DA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97352"/>
            <a:ext cx="8229600" cy="2739760"/>
          </a:xfrm>
        </p:spPr>
        <p:txBody>
          <a:bodyPr>
            <a:normAutofit/>
          </a:bodyPr>
          <a:lstStyle/>
          <a:p>
            <a:endParaRPr lang="en-US" sz="4000" b="1" i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4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40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Movie Genre Influence</a:t>
            </a:r>
            <a:endParaRPr lang="en-US" sz="4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313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4"/>
    </mc:Choice>
    <mc:Fallback>
      <p:transition spd="slow" advTm="5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5192" y="1412776"/>
            <a:ext cx="3394720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As the Genre count increases in a movie, its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Revenue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Rating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IN" sz="1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 also increases</a:t>
            </a: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Revenue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is significantly high for movies with Genre count of 3.</a:t>
            </a:r>
          </a:p>
          <a:p>
            <a:endParaRPr lang="en-IN" sz="1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Impact of Genre Count on Movies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1268760"/>
            <a:ext cx="4896544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430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24"/>
    </mc:Choice>
    <mc:Fallback>
      <p:transition spd="slow" advTm="17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5192" y="1196752"/>
            <a:ext cx="3466728" cy="4525963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he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Genre combination of "Adventure, Drama, Fantasy"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earns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the highest Revenue</a:t>
            </a:r>
          </a:p>
          <a:p>
            <a:pPr>
              <a:lnSpc>
                <a:spcPct val="150000"/>
              </a:lnSpc>
            </a:pPr>
            <a:endParaRPr lang="en-IN" sz="5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Adventure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as Genre is a common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factor in the top 5 Genre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for movies that brings in more revenue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Impact of Genre Combination on Revenue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031" y="1268760"/>
            <a:ext cx="5256584" cy="3672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04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66"/>
    </mc:Choice>
    <mc:Fallback>
      <p:transition spd="slow" advTm="198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23528" y="1340768"/>
            <a:ext cx="3250704" cy="4525963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he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Genre combination of "Animation, Drama, Fantasy" earns the highest 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Rating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5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Drama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is the most </a:t>
            </a: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popular Genre.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1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Impact of Genre Combination on Rating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1465910"/>
            <a:ext cx="5032633" cy="4226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797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39"/>
    </mc:Choice>
    <mc:Fallback>
      <p:transition spd="slow" advTm="10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5192" y="1340768"/>
            <a:ext cx="3250704" cy="4525963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IN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he 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Genre combination of "Drama, Fantasy, War" earning the highest </a:t>
            </a:r>
            <a:r>
              <a:rPr lang="en-I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IN" sz="1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etascore</a:t>
            </a:r>
            <a:r>
              <a:rPr lang="en-IN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5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Drama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is the most popular among </a:t>
            </a:r>
            <a:r>
              <a:rPr lang="en-US" sz="1800" dirty="0" smtClean="0">
                <a:latin typeface="Calibri" panose="020F0502020204030204" pitchFamily="34" charset="0"/>
                <a:cs typeface="Calibri" panose="020F0502020204030204" pitchFamily="34" charset="0"/>
              </a:rPr>
              <a:t>critics.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1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Impact of Genre Combination on </a:t>
            </a:r>
            <a:r>
              <a:rPr lang="en-IN" sz="3200" u="sng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4145" y="1412776"/>
            <a:ext cx="5119503" cy="3816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763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71"/>
    </mc:Choice>
    <mc:Fallback>
      <p:transition spd="slow" advTm="10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23528" y="1340768"/>
            <a:ext cx="3240360" cy="452596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Rating and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have strong correlation.</a:t>
            </a:r>
          </a:p>
          <a:p>
            <a:pPr>
              <a:lnSpc>
                <a:spcPct val="150000"/>
              </a:lnSpc>
            </a:pPr>
            <a:endParaRPr lang="en-US" sz="5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As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the Rating increases, the Revenue also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tends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to increase</a:t>
            </a:r>
          </a:p>
          <a:p>
            <a:pPr>
              <a:lnSpc>
                <a:spcPct val="150000"/>
              </a:lnSpc>
            </a:pPr>
            <a:endParaRPr lang="en-US" sz="5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As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increases, the Revenue also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tends to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increase.</a:t>
            </a:r>
          </a:p>
          <a:p>
            <a:pPr>
              <a:lnSpc>
                <a:spcPct val="150000"/>
              </a:lnSpc>
            </a:pPr>
            <a:endParaRPr lang="en-US" sz="5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IMDB users and Critics tend to agree with each other.</a:t>
            </a:r>
          </a:p>
          <a:p>
            <a:endParaRPr lang="en-IN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Correlation: Revenue, Rating and </a:t>
            </a:r>
            <a:r>
              <a:rPr lang="en-IN" sz="3200" u="sng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202" y="1196752"/>
            <a:ext cx="5219649" cy="4797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089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43"/>
    </mc:Choice>
    <mc:Fallback>
      <p:transition spd="slow" advTm="20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3315824"/>
          </a:xfrm>
        </p:spPr>
        <p:txBody>
          <a:bodyPr>
            <a:normAutofit/>
          </a:bodyPr>
          <a:lstStyle/>
          <a:p>
            <a:endParaRPr lang="en-IN" sz="4000" b="1" i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4000" b="1" i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40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Actionable Insights</a:t>
            </a:r>
            <a:endParaRPr lang="en-IN" sz="4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612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8"/>
    </mc:Choice>
    <mc:Fallback>
      <p:transition spd="slow" advTm="2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738531"/>
          </a:xfrm>
        </p:spPr>
        <p:txBody>
          <a:bodyPr>
            <a:noAutofit/>
          </a:bodyPr>
          <a:lstStyle/>
          <a:p>
            <a:pPr marL="109728" indent="0">
              <a:lnSpc>
                <a:spcPct val="150000"/>
              </a:lnSpc>
              <a:buNone/>
            </a:pPr>
            <a:r>
              <a:rPr lang="en-IN" sz="1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Based on the assessment and findings, following are proposed to </a:t>
            </a:r>
            <a:r>
              <a:rPr lang="en-IN" sz="16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NeoAge</a:t>
            </a:r>
            <a:r>
              <a:rPr lang="en-IN" sz="1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Cinema as steps to move forward:</a:t>
            </a:r>
          </a:p>
          <a:p>
            <a:pPr>
              <a:lnSpc>
                <a:spcPct val="200000"/>
              </a:lnSpc>
            </a:pP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Produce 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multiple movies with best features 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instead of looking to produce only one</a:t>
            </a:r>
          </a:p>
          <a:p>
            <a:pPr>
              <a:lnSpc>
                <a:spcPct val="200000"/>
              </a:lnSpc>
            </a:pP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Produce 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movies with 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Active and the most Directors</a:t>
            </a: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Produce movies 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with Moderately Long to Long Runtimes</a:t>
            </a: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Produce movies with 3 Genre 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combination</a:t>
            </a: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Produce movies that will satisfy both People and 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Critics </a:t>
            </a:r>
          </a:p>
          <a:p>
            <a:pPr marL="109728" indent="0">
              <a:lnSpc>
                <a:spcPct val="200000"/>
              </a:lnSpc>
              <a:buNone/>
            </a:pPr>
            <a:endParaRPr lang="en-IN" sz="14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09728" indent="0">
              <a:lnSpc>
                <a:spcPct val="200000"/>
              </a:lnSpc>
              <a:buNone/>
            </a:pPr>
            <a:r>
              <a:rPr lang="en-IN" sz="1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Note: Refer to the report for more details</a:t>
            </a:r>
            <a:endParaRPr lang="en-IN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What’s Next For </a:t>
            </a:r>
            <a:r>
              <a:rPr lang="en-IN" sz="3200" u="sng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NeoAge</a:t>
            </a:r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 Cinema?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17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371"/>
    </mc:Choice>
    <mc:Fallback>
      <p:transition spd="slow" advTm="97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7544" y="1268760"/>
            <a:ext cx="8229600" cy="452596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For an insight into </a:t>
            </a:r>
            <a:r>
              <a:rPr lang="en-US" sz="1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NeoAge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Cinema’s need, IMDB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Most Popular 1000 movies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dataset from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2006-2016 would be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used.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IMDB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(Internet Movie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Database) is a popular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online database for movies, television programs etc.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Registered users rate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movies on a scale of 1 to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10 on IMDB.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IMDB Rating is a weighted-Mean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Rating displayed beside each movie title.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IMDB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also displays rating from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metacritic.com as </a:t>
            </a:r>
            <a:r>
              <a:rPr lang="en-US" sz="1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endParaRPr lang="en-IN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Background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948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628"/>
    </mc:Choice>
    <mc:Fallback>
      <p:transition spd="slow" advTm="29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tx1"/>
            </a:gs>
            <a:gs pos="40000">
              <a:schemeClr val="bg1">
                <a:tint val="65000"/>
                <a:satMod val="300000"/>
              </a:schemeClr>
            </a:gs>
            <a:gs pos="100000">
              <a:schemeClr val="bg1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BDBC28F4-DF40-4BCB-814C-1FC650248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E08245B9-7B4B-4429-950D-2230DF0088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Sujay_kelvin@yahoo.com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260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60"/>
    </mc:Choice>
    <mc:Fallback>
      <p:transition spd="slow" advTm="7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6856" y="332656"/>
            <a:ext cx="8229600" cy="1143000"/>
          </a:xfrm>
        </p:spPr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Data Definition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26ECA19-6FB6-4EA6-94BB-1AC8EAA16943}"/>
              </a:ext>
            </a:extLst>
          </p:cNvPr>
          <p:cNvSpPr txBox="1"/>
          <p:nvPr/>
        </p:nvSpPr>
        <p:spPr>
          <a:xfrm>
            <a:off x="899592" y="5507940"/>
            <a:ext cx="7776864" cy="338554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The data dictionary describing the different columns in the dataset.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38196"/>
            <a:ext cx="8336607" cy="3963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575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00"/>
    </mc:Choice>
    <mc:Fallback>
      <p:transition spd="slow" advTm="17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The IMDB Movie Dataset consists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of 1000 rows (movies) and 12 columns (Rank, Title,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Rating, Director etc.)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During pre-processing, identified missing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values in columns: Revenue - 13% (High) ,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6% (Not so high).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Reconcile missing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values in columns: </a:t>
            </a:r>
          </a:p>
          <a:p>
            <a:pPr marL="237744" lvl="2" indent="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Revenue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–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Replace by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Median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Revenue value.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37744" lvl="2" indent="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– Dropped rows with missing values.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After cleanup, the dataset has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936 rows and 12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columns.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There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is no incorrect datatypes.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 The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relationship of Genre, Director, Runtime of movies against Revenue, Rating and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to provide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significant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insights into the industry.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Dataset At A Glance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58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96"/>
    </mc:Choice>
    <mc:Fallback>
      <p:transition spd="slow" advTm="42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525963"/>
          </a:xfrm>
        </p:spPr>
        <p:txBody>
          <a:bodyPr>
            <a:normAutofit/>
          </a:bodyPr>
          <a:lstStyle/>
          <a:p>
            <a:pPr marL="0" indent="179388">
              <a:lnSpc>
                <a:spcPct val="20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Understand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dataset</a:t>
            </a:r>
          </a:p>
          <a:p>
            <a:pPr marL="0" indent="179388">
              <a:lnSpc>
                <a:spcPct val="20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With the help of pandas profiling, find which columns require preprocessing.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179388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Clean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up the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dataset.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179388">
              <a:lnSpc>
                <a:spcPct val="150000"/>
              </a:lnSpc>
              <a:spcBef>
                <a:spcPts val="0"/>
              </a:spcBef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Identified 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several questions to find out the relationship of Genre, Director and Runtime of movies against Revenue, Rating and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indent="179388">
              <a:lnSpc>
                <a:spcPct val="200000"/>
              </a:lnSpc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Explored the dataset based on the questions using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statistics and visualization.</a:t>
            </a:r>
          </a:p>
          <a:p>
            <a:pPr marL="0" indent="179388">
              <a:lnSpc>
                <a:spcPct val="15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Explored the impact of Director on a movie’s Revenue, Rating and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indent="179388">
              <a:lnSpc>
                <a:spcPct val="15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Explored the impact of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Runtime of a movie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based on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4 categories: 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Short 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(&lt;100 mins), Medium(100-111 mins), 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Moderately 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Long(111-123 mins) </a:t>
            </a: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and Long</a:t>
            </a:r>
            <a:r>
              <a:rPr lang="en-IN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(&gt;123 mins)</a:t>
            </a:r>
          </a:p>
          <a:p>
            <a:pPr marL="0" indent="179388">
              <a:lnSpc>
                <a:spcPct val="15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Analyzed the Revenue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, Rating and </a:t>
            </a:r>
            <a:r>
              <a:rPr lang="en-US" sz="16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for the movies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against these categories.</a:t>
            </a:r>
          </a:p>
          <a:p>
            <a:pPr marL="0" indent="179388">
              <a:lnSpc>
                <a:spcPct val="150000"/>
              </a:lnSpc>
            </a:pPr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179388">
              <a:lnSpc>
                <a:spcPct val="150000"/>
              </a:lnSpc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200000"/>
              </a:lnSpc>
              <a:spcBef>
                <a:spcPts val="0"/>
              </a:spcBef>
            </a:pP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Steps Followed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873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37"/>
    </mc:Choice>
    <mc:Fallback>
      <p:transition spd="slow" advTm="43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7544" y="1268760"/>
            <a:ext cx="8229600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Explored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the effect of Genre count on a movie’s Revenue, Rating and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Explored the effect of Genre combination on a movie’s Revenue, Rating and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Analyzed the growth of movie industry over the 10 year period in terms of Revenue and Rating.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Explored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the correlation between Revenue, Rating and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Metascore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58775" indent="-274638">
              <a:lnSpc>
                <a:spcPct val="200000"/>
              </a:lnSpc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Drew conclusions from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findings from all the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exploration.</a:t>
            </a:r>
          </a:p>
          <a:p>
            <a:pPr marL="84138" indent="274638">
              <a:lnSpc>
                <a:spcPct val="200000"/>
              </a:lnSpc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Found out actionable insights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based on the findings.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I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Steps Followed (Contd..)</a:t>
            </a:r>
            <a:endParaRPr lang="en-IN" sz="3200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691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72"/>
    </mc:Choice>
    <mc:Fallback>
      <p:transition spd="slow" advTm="35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06FC1454-0557-466A-900C-1AA2844DA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97352"/>
            <a:ext cx="8229600" cy="2739760"/>
          </a:xfrm>
        </p:spPr>
        <p:txBody>
          <a:bodyPr>
            <a:normAutofit/>
          </a:bodyPr>
          <a:lstStyle/>
          <a:p>
            <a:endParaRPr lang="en-US" sz="4000" b="1" i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4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40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EXPLORATION </a:t>
            </a:r>
            <a:r>
              <a:rPr lang="en-US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sz="40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FINDINGS</a:t>
            </a:r>
            <a:endParaRPr lang="en-US" sz="4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904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1"/>
    </mc:Choice>
    <mc:Fallback>
      <p:transition spd="slow" advTm="5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06FC1454-0557-466A-900C-1AA2844DA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97352"/>
            <a:ext cx="8229600" cy="2739760"/>
          </a:xfrm>
        </p:spPr>
        <p:txBody>
          <a:bodyPr>
            <a:normAutofit/>
          </a:bodyPr>
          <a:lstStyle/>
          <a:p>
            <a:endParaRPr lang="en-US" sz="4000" b="1" i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4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40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Movie Industry Trend</a:t>
            </a:r>
            <a:endParaRPr lang="en-US" sz="4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649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40"/>
    </mc:Choice>
    <mc:Fallback>
      <p:transition spd="slow" advTm="11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1781</TotalTime>
  <Words>1262</Words>
  <Application>Microsoft Office PowerPoint</Application>
  <PresentationFormat>On-screen Show (4:3)</PresentationFormat>
  <Paragraphs>151</Paragraphs>
  <Slides>30</Slides>
  <Notes>0</Notes>
  <HiddenSlides>0</HiddenSlides>
  <MMClips>30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Concourse</vt:lpstr>
      <vt:lpstr>PowerPoint Presentation</vt:lpstr>
      <vt:lpstr>Problem Statement</vt:lpstr>
      <vt:lpstr>Background</vt:lpstr>
      <vt:lpstr>Data Definition</vt:lpstr>
      <vt:lpstr>Dataset At A Glance</vt:lpstr>
      <vt:lpstr>Steps Followed</vt:lpstr>
      <vt:lpstr>Steps Followed (Contd..)</vt:lpstr>
      <vt:lpstr>PowerPoint Presentation</vt:lpstr>
      <vt:lpstr>PowerPoint Presentation</vt:lpstr>
      <vt:lpstr>Industry Trend With Respect To Movie Count</vt:lpstr>
      <vt:lpstr>Industry Trend With Respect To Total Revenue</vt:lpstr>
      <vt:lpstr>Industry Trend With Respect To Average Revenue</vt:lpstr>
      <vt:lpstr>Industry Trend With Respect To Popularity Rating</vt:lpstr>
      <vt:lpstr>PowerPoint Presentation</vt:lpstr>
      <vt:lpstr>Top 5 Directors: Average Revenue, Average Rating And Average Metascore</vt:lpstr>
      <vt:lpstr>% Revenue Contribution by Active Directors</vt:lpstr>
      <vt:lpstr>Top 5 Active Directors By Average Revenue</vt:lpstr>
      <vt:lpstr>Top 5 Active Directors By Average IMDB Rating</vt:lpstr>
      <vt:lpstr>Top 5 Active Directors By Average Metascore</vt:lpstr>
      <vt:lpstr>PowerPoint Presentation</vt:lpstr>
      <vt:lpstr>Impact Of Runtime On Movies</vt:lpstr>
      <vt:lpstr>PowerPoint Presentation</vt:lpstr>
      <vt:lpstr>Impact of Genre Count on Movies</vt:lpstr>
      <vt:lpstr>Impact of Genre Combination on Revenue</vt:lpstr>
      <vt:lpstr>Impact of Genre Combination on Rating</vt:lpstr>
      <vt:lpstr>Impact of Genre Combination on Metascore</vt:lpstr>
      <vt:lpstr>Correlation: Revenue, Rating and Metascore</vt:lpstr>
      <vt:lpstr>PowerPoint Presentation</vt:lpstr>
      <vt:lpstr>What’s Next For NeoAge Cinema?</vt:lpstr>
      <vt:lpstr>THANK YOU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Sujay S</dc:creator>
  <cp:lastModifiedBy>Sujay S</cp:lastModifiedBy>
  <cp:revision>110</cp:revision>
  <dcterms:created xsi:type="dcterms:W3CDTF">2019-04-10T17:19:48Z</dcterms:created>
  <dcterms:modified xsi:type="dcterms:W3CDTF">2019-04-14T16:03:24Z</dcterms:modified>
</cp:coreProperties>
</file>

<file path=docProps/thumbnail.jpeg>
</file>